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9" r:id="rId3"/>
    <p:sldId id="260" r:id="rId4"/>
    <p:sldId id="261" r:id="rId5"/>
    <p:sldId id="262" r:id="rId6"/>
    <p:sldId id="263" r:id="rId7"/>
    <p:sldId id="267" r:id="rId8"/>
    <p:sldId id="268" r:id="rId9"/>
    <p:sldId id="272" r:id="rId10"/>
    <p:sldId id="265" r:id="rId11"/>
    <p:sldId id="266" r:id="rId12"/>
    <p:sldId id="269" r:id="rId13"/>
    <p:sldId id="270" r:id="rId14"/>
    <p:sldId id="271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84002814865533E-2"/>
          <c:y val="0.1725469746433072"/>
          <c:w val="0.93987494769675528"/>
          <c:h val="0.69491547696066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4 четв 2022-2023</c:v>
                </c:pt>
                <c:pt idx="1">
                  <c:v>годовая 2022-23</c:v>
                </c:pt>
                <c:pt idx="2">
                  <c:v>1 четв 2023-24</c:v>
                </c:pt>
                <c:pt idx="3">
                  <c:v>2 четв 2023-24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53.7</c:v>
                </c:pt>
                <c:pt idx="1">
                  <c:v>55</c:v>
                </c:pt>
                <c:pt idx="2">
                  <c:v>55.3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5-4AE6-9572-FE6A39856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8892128"/>
        <c:axId val="1588885056"/>
        <c:axId val="0"/>
      </c:bar3DChart>
      <c:catAx>
        <c:axId val="158889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885056"/>
        <c:crosses val="autoZero"/>
        <c:auto val="1"/>
        <c:lblAlgn val="ctr"/>
        <c:lblOffset val="100"/>
        <c:noMultiLvlLbl val="0"/>
      </c:catAx>
      <c:valAx>
        <c:axId val="158888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89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BFA3-7082-4838-B486-283AC7DA1FD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32F4-6D1B-4870-8693-2EBE32E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3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4725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9907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3677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35823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681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703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560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501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0003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004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914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756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8" y="9447992"/>
            <a:ext cx="2974593" cy="4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6C14-CBFC-4A7D-8C8A-97964F8A03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501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7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6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3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54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9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2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59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7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20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28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27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35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2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4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2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E780-183F-48BF-BCA8-9EEE3544577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552-46CE-407A-93E9-890D43DC0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5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7D26C-7BAF-487B-ABE0-88673DE90C7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23A29-DE2E-486A-BBE4-D85F875EC1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4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w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.wmf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wm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.wmf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w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2.wmf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2.wm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w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3884" y="2215090"/>
            <a:ext cx="108405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РЕГИОНАЛЬНЫЙ МЕТОДИЧЕСКИЙ СЕМИНАР</a:t>
            </a:r>
          </a:p>
          <a:p>
            <a:pPr algn="ctr"/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«УПРАВЛЕНИЕ ИЗМЕНЕНИЯМИ В ШКОЛАХ С НИЗКИМИ ОБРАЗОВАТЕЛЬНЫМИ РЕЗУЛЬТАТАМИ 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ГОДУ: УСПЕШНЫЕ ПРАКТИКИ,  ПРОБЛЕМЫ, </a:t>
            </a:r>
            <a:r>
              <a:rPr lang="ru-RU" sz="3200" b="1" dirty="0">
                <a:solidFill>
                  <a:srgbClr val="002060"/>
                </a:solidFill>
              </a:rPr>
              <a:t>ПЕРСПЕКТИВЫ»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427688"/>
            <a:ext cx="10515600" cy="7133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Результаты Всероссийской олимпиады школьников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140415"/>
              </p:ext>
            </p:extLst>
          </p:nvPr>
        </p:nvGraphicFramePr>
        <p:xfrm>
          <a:off x="221504" y="2344347"/>
          <a:ext cx="11665695" cy="400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139">
                  <a:extLst>
                    <a:ext uri="{9D8B030D-6E8A-4147-A177-3AD203B41FA5}">
                      <a16:colId xmlns:a16="http://schemas.microsoft.com/office/drawing/2014/main" val="3809165748"/>
                    </a:ext>
                  </a:extLst>
                </a:gridCol>
                <a:gridCol w="2333139">
                  <a:extLst>
                    <a:ext uri="{9D8B030D-6E8A-4147-A177-3AD203B41FA5}">
                      <a16:colId xmlns:a16="http://schemas.microsoft.com/office/drawing/2014/main" val="3759302239"/>
                    </a:ext>
                  </a:extLst>
                </a:gridCol>
                <a:gridCol w="2333139">
                  <a:extLst>
                    <a:ext uri="{9D8B030D-6E8A-4147-A177-3AD203B41FA5}">
                      <a16:colId xmlns:a16="http://schemas.microsoft.com/office/drawing/2014/main" val="1125631301"/>
                    </a:ext>
                  </a:extLst>
                </a:gridCol>
                <a:gridCol w="2333139">
                  <a:extLst>
                    <a:ext uri="{9D8B030D-6E8A-4147-A177-3AD203B41FA5}">
                      <a16:colId xmlns:a16="http://schemas.microsoft.com/office/drawing/2014/main" val="906171390"/>
                    </a:ext>
                  </a:extLst>
                </a:gridCol>
                <a:gridCol w="2333139">
                  <a:extLst>
                    <a:ext uri="{9D8B030D-6E8A-4147-A177-3AD203B41FA5}">
                      <a16:colId xmlns:a16="http://schemas.microsoft.com/office/drawing/2014/main" val="3093922993"/>
                    </a:ext>
                  </a:extLst>
                </a:gridCol>
              </a:tblGrid>
              <a:tr h="633123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Этап 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2022-2023 </a:t>
                      </a:r>
                      <a:r>
                        <a:rPr lang="ru-RU" sz="2400" dirty="0" err="1" smtClean="0"/>
                        <a:t>уч</a:t>
                      </a:r>
                      <a:r>
                        <a:rPr lang="ru-RU" sz="2400" dirty="0" smtClean="0"/>
                        <a:t> год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 – 2024 </a:t>
                      </a:r>
                      <a:r>
                        <a:rPr lang="ru-RU" sz="2400" dirty="0" err="1" smtClean="0"/>
                        <a:t>уч</a:t>
                      </a:r>
                      <a:r>
                        <a:rPr lang="ru-RU" sz="2400" dirty="0" smtClean="0"/>
                        <a:t> год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02771"/>
                  </a:ext>
                </a:extLst>
              </a:tr>
              <a:tr h="10927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Школьный 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Муниципальный 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Школьный 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Муниципальный</a:t>
                      </a:r>
                      <a:r>
                        <a:rPr lang="ru-RU" sz="2400" baseline="0" dirty="0" smtClean="0"/>
                        <a:t> этап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79636"/>
                  </a:ext>
                </a:extLst>
              </a:tr>
              <a:tr h="10927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Число участников 4-11 </a:t>
                      </a:r>
                      <a:r>
                        <a:rPr lang="ru-RU" sz="2400" dirty="0" err="1" smtClean="0"/>
                        <a:t>кл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58193"/>
                  </a:ext>
                </a:extLst>
              </a:tr>
              <a:tr h="10927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Число призеров и победителей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244017"/>
            <a:ext cx="10515600" cy="941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Повысить  психолого-педагогическую  компетентность педагогов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6" y="1921115"/>
            <a:ext cx="2269905" cy="30265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66" y="1853137"/>
            <a:ext cx="3985365" cy="2989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54" y="1902999"/>
            <a:ext cx="3329608" cy="24972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10" y="4387303"/>
            <a:ext cx="3280594" cy="2470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08" y="4400205"/>
            <a:ext cx="3810000" cy="2547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23" y="4548769"/>
            <a:ext cx="3156869" cy="2367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04" y="2624622"/>
            <a:ext cx="2835965" cy="21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346727"/>
            <a:ext cx="10515600" cy="8389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Создать  благоприятную  среду для взаимодействия участников образовательной деятельности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39" y="4625323"/>
            <a:ext cx="2842592" cy="213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16" y="1828465"/>
            <a:ext cx="2661371" cy="1996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17" y="4282138"/>
            <a:ext cx="2964399" cy="2223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4" y="2047050"/>
            <a:ext cx="2842592" cy="2131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1807" y="4396928"/>
            <a:ext cx="2564295" cy="19232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" y="4739059"/>
            <a:ext cx="2883684" cy="2162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39" y="1830518"/>
            <a:ext cx="3570965" cy="2678224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2" y="2084670"/>
            <a:ext cx="1981216" cy="2641622"/>
          </a:xfrm>
        </p:spPr>
      </p:pic>
    </p:spTree>
    <p:extLst>
      <p:ext uri="{BB962C8B-B14F-4D97-AF65-F5344CB8AC3E}">
        <p14:creationId xmlns:p14="http://schemas.microsoft.com/office/powerpoint/2010/main" val="3395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346727"/>
            <a:ext cx="10515600" cy="8389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Создать  благоприятную  среду для взаимодействия участников образовательной деятельности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04118"/>
            <a:ext cx="3241157" cy="3241157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72" y="1831390"/>
            <a:ext cx="2618629" cy="34915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12" y="1961577"/>
            <a:ext cx="4810539" cy="2164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87" y="4624240"/>
            <a:ext cx="2670313" cy="20027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32" y="3822234"/>
            <a:ext cx="1596679" cy="2448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87" y="4310385"/>
            <a:ext cx="3507257" cy="26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968" y="103239"/>
            <a:ext cx="1128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 ЛИСТ</a:t>
            </a:r>
            <a:endParaRPr lang="ru-RU" sz="16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ИЗМЕНЕНИЯМИ В ШКОЛАХ С НИЗКИМИ ОБРАЗОВАТЕЛЬНЫМИ РЕЗУЛЬТАТАМИ В 2023 ГОДУ: УСПЕШНЫЕ ПРАКТИКИ,  ПРОБЛЕМЫ, ПЕРСПЕКТИВЫ 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482" y="1095211"/>
            <a:ext cx="1171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МАОУ ЗАРЕЧЕНСКАЯ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СОШ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ВАГАЙСКОГО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endParaRPr lang="ru-RU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4508"/>
              </p:ext>
            </p:extLst>
          </p:nvPr>
        </p:nvGraphicFramePr>
        <p:xfrm>
          <a:off x="609601" y="1556877"/>
          <a:ext cx="11210924" cy="5004872"/>
        </p:xfrm>
        <a:graphic>
          <a:graphicData uri="http://schemas.openxmlformats.org/drawingml/2006/table">
            <a:tbl>
              <a:tblPr firstRow="1" firstCol="1" bandRow="1"/>
              <a:tblGrid>
                <a:gridCol w="685799">
                  <a:extLst>
                    <a:ext uri="{9D8B030D-6E8A-4147-A177-3AD203B41FA5}">
                      <a16:colId xmlns:a16="http://schemas.microsoft.com/office/drawing/2014/main" val="1208306315"/>
                    </a:ext>
                  </a:extLst>
                </a:gridCol>
                <a:gridCol w="4918904">
                  <a:extLst>
                    <a:ext uri="{9D8B030D-6E8A-4147-A177-3AD203B41FA5}">
                      <a16:colId xmlns:a16="http://schemas.microsoft.com/office/drawing/2014/main" val="1685970477"/>
                    </a:ext>
                  </a:extLst>
                </a:gridCol>
                <a:gridCol w="710371">
                  <a:extLst>
                    <a:ext uri="{9D8B030D-6E8A-4147-A177-3AD203B41FA5}">
                      <a16:colId xmlns:a16="http://schemas.microsoft.com/office/drawing/2014/main" val="4085177251"/>
                    </a:ext>
                  </a:extLst>
                </a:gridCol>
                <a:gridCol w="4895850">
                  <a:extLst>
                    <a:ext uri="{9D8B030D-6E8A-4147-A177-3AD203B41FA5}">
                      <a16:colId xmlns:a16="http://schemas.microsoft.com/office/drawing/2014/main" val="2742061894"/>
                    </a:ext>
                  </a:extLst>
                </a:gridCol>
              </a:tblGrid>
              <a:tr h="392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УСПЕШНЫЕ ПРАКТИКИ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(ОПЫТ ШКОЛЫ)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МЕТОДИЧЕСКАЯ ПОМОЩЬ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(НЕОБХОДИМАЯ С ТОЧКИ ЗРЕНИЯ  ШКОЛЫ)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742980"/>
                  </a:ext>
                </a:extLst>
              </a:tr>
              <a:tr h="176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Повысилось качество успеваемости по школе.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Повысился процент участия школьников в мероприятиях различного уровня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Педагоги </a:t>
                      </a:r>
                      <a:r>
                        <a:rPr lang="ru-RU" sz="1200" b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активноучаствуют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 конкурсах профессионального мастерства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Родители вовлечены в учебно – воспитательный процесс школы, разработан перспективный план работы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Педагоги 100 % прошли КПК.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МУНИЦИПАЛИТЕТА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1.Консультативная  помощь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Групповая и индивидуальная поддержка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983561"/>
                  </a:ext>
                </a:extLst>
              </a:tr>
              <a:tr h="1243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Несмотря на значительное повышение качества успеваемости, есть учащиеся, которые имеют низкую мотивацию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к обучению,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не проявляют интереса к учебе, не принимают участия в конкурсах и олимпиадах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Не все родители вовлечены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 общественную деятельность школы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Большая недельная нагрузка педагогов</a:t>
                      </a: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ДЕПАРТАМЕНТА ОБРАЗОВАНИЯ И НАУКИ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Нормативное обеспечение ШНОР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945667"/>
                  </a:ext>
                </a:extLst>
              </a:tr>
              <a:tr h="157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Профориентационная работа с детьми для мотивации к повышению качества образования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. Участие в мероприятиях различного уровня совместно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 родителями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(педагог –ребенок-родитель)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Встреча  с успешными выпускниками школы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Освещение любого успеха школы в социальных сетях, на сайте школы</a:t>
                      </a: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ТОГИРРО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Практико – ориентированные семинары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endParaRPr lang="ru-RU" sz="11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Информационная поддержка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32166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67475" y="5236820"/>
            <a:ext cx="304482" cy="135809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828268"/>
            <a:ext cx="304482" cy="135809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87324" y="5183285"/>
            <a:ext cx="304482" cy="135809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6467475" y="2366182"/>
            <a:ext cx="304482" cy="135809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6467475" y="3825192"/>
            <a:ext cx="304482" cy="135809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366182"/>
            <a:ext cx="304482" cy="13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29730" y="1324979"/>
            <a:ext cx="10840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РЕГИОНАЛЬНЫЙ МЕТОДИЧЕСКИЙ СЕМИНАР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«УПРАВЛЕНИЕ ИЗМЕНЕНИЯМИ В ШКОЛАХ С НИЗКИМИ ОБРАЗОВАТЕЛЬНЫМИ РЕЗУЛЬТАТАМИ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ГОДУ: УСПЕШНЫЕ ПРАКТИКИ,  ПРОБЛЕМЫ, ПЕРСПЕКТИВЫ»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2807" y="2648418"/>
            <a:ext cx="108405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МАОУ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/>
              </a:rPr>
              <a:t>ЗАРЕЧЕНСКАЯ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СОШ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ВАГАЙСКОГО МУНИЦИПАЛЬНОГО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29730" y="1324979"/>
            <a:ext cx="10840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Риск: Пониженный уровень качества школьной образовательной и воспитательной среды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504906"/>
            <a:ext cx="10515600" cy="367205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Подпрограмма: Повышение уровня качества школьной образовательной и воспитательной среды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Цель</a:t>
            </a:r>
            <a:r>
              <a:rPr lang="ru-RU" dirty="0">
                <a:solidFill>
                  <a:schemeClr val="tx2"/>
                </a:solidFill>
              </a:rPr>
              <a:t>: Создание условий для повышения качества образования через повышение мотивации обучающихся к обучению, создание условий для развития творческих способностей и личностного роста одаренных детей, создание системы эффективного партнёрства и взаимодействия с участниками образовательной деятельности.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84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427689"/>
            <a:ext cx="10515600" cy="80654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Задачи подпрограммы: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449286"/>
            <a:ext cx="10515600" cy="3907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1.Создать  систему   мероприятий и процедур, обеспечивающих эффективное информативное отображение состояния образования в школе, аналитическое обобщение результатов образовательной деятельности, разработку прогноза её функционирования и развития.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2.Обеспечить условия для  повышения уровня мотивации обучающихся, формирование положительного отношения к учению и снижение уровня школьной </a:t>
            </a:r>
            <a:r>
              <a:rPr lang="ru-RU" dirty="0" err="1">
                <a:solidFill>
                  <a:schemeClr val="tx2"/>
                </a:solidFill>
              </a:rPr>
              <a:t>неуспешности</a:t>
            </a:r>
            <a:r>
              <a:rPr lang="ru-RU" dirty="0">
                <a:solidFill>
                  <a:schemeClr val="tx2"/>
                </a:solidFill>
              </a:rPr>
              <a:t>  и неблагополучия 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3. Повысить  психолого-педагогическую  компетентность педагогов.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4. Создать  благоприятную  среду для взаимодействия участников образовательной деятельности.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90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427689"/>
            <a:ext cx="10515600" cy="80654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Ожидаемые результаты: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234234"/>
            <a:ext cx="10515600" cy="4122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1.Повышение качественной  успеваемости на 3%.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2.Увеличение доли  учителей, повысивших свою психолого-педагогическую компетентность до 100%.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3.Увеличение доли обучающихся, удовлетворенных уровнем организации школьной среды не менее 75%.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4.Увеличение доли  родителей, удовлетворенных уровнем организации школьной среды не менее 75%.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17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717287"/>
            <a:ext cx="10515600" cy="94785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Создать систему мероприятий и процедур, обеспечивающих эффективное информативное отображение состояния образования в школе, аналитическое обобщение результатов образовательной деятельности, разработку прогноза её функционирования и развития.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2" y="2665140"/>
            <a:ext cx="3309822" cy="2482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23" y="2397009"/>
            <a:ext cx="3789285" cy="1847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37" y="2747961"/>
            <a:ext cx="2706897" cy="3609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0" y="4528417"/>
            <a:ext cx="4572000" cy="2228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835" y="4460698"/>
            <a:ext cx="3196403" cy="23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222271"/>
            <a:ext cx="10515600" cy="93783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Обеспечить условия для  повышения уровня мотивации обучающихся, формирование положительного отношения к учению и снижение уровня школьной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неуспешности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и неблагополучия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" y="2279373"/>
            <a:ext cx="2631540" cy="35087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1853137"/>
            <a:ext cx="3816627" cy="2545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09" y="2160104"/>
            <a:ext cx="3114261" cy="17517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66" y="4251260"/>
            <a:ext cx="4876801" cy="2194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07" y="2377423"/>
            <a:ext cx="1589267" cy="3531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03" y="3538422"/>
            <a:ext cx="1493810" cy="33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222271"/>
            <a:ext cx="10515600" cy="93783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Обеспечить условия для  повышения уровня мотивации обучающихся, формирование положительного отношения к учению и снижение уровня школьной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неуспешности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и неблагополучия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4" y="2318772"/>
            <a:ext cx="3982278" cy="266314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66" y="1853137"/>
            <a:ext cx="4204722" cy="2741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16" y="2160104"/>
            <a:ext cx="1420924" cy="3157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84" y="2160104"/>
            <a:ext cx="1696860" cy="37534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900" y="4036815"/>
            <a:ext cx="2138570" cy="2851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5" y="4799102"/>
            <a:ext cx="4572000" cy="2228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97" y="4036815"/>
            <a:ext cx="2257839" cy="30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" y="-8043"/>
            <a:ext cx="1219199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4" y="1370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2531" y="622824"/>
            <a:ext cx="102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Государственное автономное образовательное учреждение Тюменской области «Тюменский областной государственный институт развития регионального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871" y="6357157"/>
            <a:ext cx="190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Тюмень 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427688"/>
            <a:ext cx="10515600" cy="7133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Динамика качества обучения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80447"/>
              </p:ext>
            </p:extLst>
          </p:nvPr>
        </p:nvGraphicFramePr>
        <p:xfrm>
          <a:off x="838200" y="2238011"/>
          <a:ext cx="10515600" cy="411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58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825</Words>
  <Application>Microsoft Office PowerPoint</Application>
  <PresentationFormat>Широкоэкранный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Задачи подпрограммы:</vt:lpstr>
      <vt:lpstr>Ожидаемые результаты:</vt:lpstr>
      <vt:lpstr>Создать систему мероприятий и процедур, обеспечивающих эффективное информативное отображение состояния образования в школе, аналитическое обобщение результатов образовательной деятельности, разработку прогноза её функционирования и развития. </vt:lpstr>
      <vt:lpstr>Обеспечить условия для  повышения уровня мотивации обучающихся, формирование положительного отношения к учению и снижение уровня школьной неуспешности  и неблагополучия</vt:lpstr>
      <vt:lpstr>Обеспечить условия для  повышения уровня мотивации обучающихся, формирование положительного отношения к учению и снижение уровня школьной неуспешности  и неблагополучия</vt:lpstr>
      <vt:lpstr>Динамика качества обучения</vt:lpstr>
      <vt:lpstr>Результаты Всероссийской олимпиады школьников</vt:lpstr>
      <vt:lpstr>Повысить  психолого-педагогическую  компетентность педагогов</vt:lpstr>
      <vt:lpstr>Создать  благоприятную  среду для взаимодействия участников образовательной деятельности</vt:lpstr>
      <vt:lpstr>Создать  благоприятную  среду для взаимодействия участников образовательной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Maрина</dc:creator>
  <cp:lastModifiedBy>Алена</cp:lastModifiedBy>
  <cp:revision>34</cp:revision>
  <dcterms:created xsi:type="dcterms:W3CDTF">2021-11-30T05:32:40Z</dcterms:created>
  <dcterms:modified xsi:type="dcterms:W3CDTF">2023-12-20T17:34:41Z</dcterms:modified>
</cp:coreProperties>
</file>